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Overlock" panose="020B0604020202020204" charset="0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5" roundtripDataSignature="AMtx7mjATi8ThT77pJ029mRXJW9Iei5nz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01" y="1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2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ningwithpalestine.net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5898996" y="1122363"/>
            <a:ext cx="5921298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Overlock"/>
              <a:buNone/>
            </a:pPr>
            <a:r>
              <a:rPr lang="en-US" sz="5400">
                <a:latin typeface="Overlock"/>
                <a:ea typeface="Overlock"/>
                <a:cs typeface="Overlock"/>
                <a:sym typeface="Overlock"/>
              </a:rPr>
              <a:t>YOUR FRIENDSHIP LINK HERE </a:t>
            </a:r>
            <a:endParaRPr sz="5400"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85" name="Google Shape;85;p1"/>
          <p:cNvSpPr txBox="1">
            <a:spLocks noGrp="1"/>
          </p:cNvSpPr>
          <p:nvPr>
            <p:ph type="subTitle" idx="1"/>
          </p:nvPr>
        </p:nvSpPr>
        <p:spPr>
          <a:xfrm>
            <a:off x="5898996" y="4327719"/>
            <a:ext cx="4572000" cy="1031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BRITAIN PALESTINE FRIENDSHIP AND TWINNING NETWORK </a:t>
            </a:r>
            <a:endParaRPr/>
          </a:p>
        </p:txBody>
      </p:sp>
      <p:pic>
        <p:nvPicPr>
          <p:cNvPr id="86" name="Google Shape;86;p1"/>
          <p:cNvPicPr preferRelativeResize="0"/>
          <p:nvPr/>
        </p:nvPicPr>
        <p:blipFill rotWithShape="1">
          <a:blip r:embed="rId3">
            <a:alphaModFix/>
          </a:blip>
          <a:srcRect l="26755" r="12653"/>
          <a:stretch/>
        </p:blipFill>
        <p:spPr>
          <a:xfrm>
            <a:off x="-557560" y="0"/>
            <a:ext cx="624840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"/>
          <p:cNvSpPr/>
          <p:nvPr/>
        </p:nvSpPr>
        <p:spPr>
          <a:xfrm>
            <a:off x="5685934" y="6176963"/>
            <a:ext cx="6506066" cy="681037"/>
          </a:xfrm>
          <a:prstGeom prst="rect">
            <a:avLst/>
          </a:prstGeom>
          <a:solidFill>
            <a:schemeClr val="accent2"/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8" name="Google Shape;88;p1"/>
          <p:cNvCxnSpPr/>
          <p:nvPr/>
        </p:nvCxnSpPr>
        <p:spPr>
          <a:xfrm>
            <a:off x="7527073" y="3590693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9" name="Google Shape;89;p1"/>
          <p:cNvCxnSpPr/>
          <p:nvPr/>
        </p:nvCxnSpPr>
        <p:spPr>
          <a:xfrm>
            <a:off x="5999356" y="3925229"/>
            <a:ext cx="5720576" cy="0"/>
          </a:xfrm>
          <a:prstGeom prst="straightConnector1">
            <a:avLst/>
          </a:prstGeom>
          <a:noFill/>
          <a:ln w="19050" cap="flat" cmpd="sng">
            <a:solidFill>
              <a:srgbClr val="548135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D07D9579-13F0-4EB5-9601-ADA685F0AF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5184" y="5024485"/>
            <a:ext cx="1866816" cy="186606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verlock"/>
              <a:buNone/>
            </a:pPr>
            <a:r>
              <a:rPr lang="en-US">
                <a:latin typeface="Overlock"/>
                <a:ea typeface="Overlock"/>
                <a:cs typeface="Overlock"/>
                <a:sym typeface="Overlock"/>
              </a:rPr>
              <a:t>Future plans </a:t>
            </a:r>
            <a:endParaRPr i="1"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168" name="Google Shape;168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Visits?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Fundraising?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Projects?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Petitions?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169" name="Google Shape;169;p10"/>
          <p:cNvSpPr/>
          <p:nvPr/>
        </p:nvSpPr>
        <p:spPr>
          <a:xfrm>
            <a:off x="-1" y="6176963"/>
            <a:ext cx="12192000" cy="681037"/>
          </a:xfrm>
          <a:prstGeom prst="rect">
            <a:avLst/>
          </a:prstGeom>
          <a:solidFill>
            <a:schemeClr val="accent2"/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70" name="Google Shape;170;p10"/>
          <p:cNvCxnSpPr/>
          <p:nvPr/>
        </p:nvCxnSpPr>
        <p:spPr>
          <a:xfrm>
            <a:off x="970156" y="1594624"/>
            <a:ext cx="10671717" cy="0"/>
          </a:xfrm>
          <a:prstGeom prst="straightConnector1">
            <a:avLst/>
          </a:prstGeom>
          <a:noFill/>
          <a:ln w="19050" cap="flat" cmpd="sng">
            <a:solidFill>
              <a:srgbClr val="548135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FEE3340-9A67-4C79-A088-030524E93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5184" y="5024485"/>
            <a:ext cx="1866816" cy="186606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verlock"/>
              <a:buNone/>
            </a:pPr>
            <a:r>
              <a:rPr lang="en-US">
                <a:latin typeface="Overlock"/>
                <a:ea typeface="Overlock"/>
                <a:cs typeface="Overlock"/>
                <a:sym typeface="Overlock"/>
              </a:rPr>
              <a:t>Get involved</a:t>
            </a:r>
            <a:endParaRPr i="1"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177" name="Google Shape;177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What can UK members gain from the group?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What can both groups gain from the friendship/twinning?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What can members give to the group and the friends/twins?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What people in Palestine have told us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What the group in the UK needs to run / keep going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Practical ways to support </a:t>
            </a:r>
            <a:endParaRPr/>
          </a:p>
          <a:p>
            <a:pPr marL="342900" lvl="0" indent="-1397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178" name="Google Shape;178;p11"/>
          <p:cNvSpPr/>
          <p:nvPr/>
        </p:nvSpPr>
        <p:spPr>
          <a:xfrm>
            <a:off x="-1" y="6176963"/>
            <a:ext cx="12192000" cy="681037"/>
          </a:xfrm>
          <a:prstGeom prst="rect">
            <a:avLst/>
          </a:prstGeom>
          <a:solidFill>
            <a:schemeClr val="accent2"/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79" name="Google Shape;179;p11"/>
          <p:cNvCxnSpPr/>
          <p:nvPr/>
        </p:nvCxnSpPr>
        <p:spPr>
          <a:xfrm>
            <a:off x="970156" y="1594624"/>
            <a:ext cx="10671717" cy="0"/>
          </a:xfrm>
          <a:prstGeom prst="straightConnector1">
            <a:avLst/>
          </a:prstGeom>
          <a:noFill/>
          <a:ln w="19050" cap="flat" cmpd="sng">
            <a:solidFill>
              <a:srgbClr val="548135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9626A040-B6D9-487E-9F89-CFE5D86CC3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5184" y="5024485"/>
            <a:ext cx="1866816" cy="186606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verlock"/>
              <a:buNone/>
            </a:pPr>
            <a:r>
              <a:rPr lang="en-US">
                <a:latin typeface="Overlock"/>
                <a:ea typeface="Overlock"/>
                <a:cs typeface="Overlock"/>
                <a:sym typeface="Overlock"/>
              </a:rPr>
              <a:t>Questions </a:t>
            </a:r>
            <a:endParaRPr i="1">
              <a:latin typeface="Overlock"/>
              <a:ea typeface="Overlock"/>
              <a:cs typeface="Overlock"/>
              <a:sym typeface="Overlock"/>
            </a:endParaRPr>
          </a:p>
        </p:txBody>
      </p:sp>
      <p:pic>
        <p:nvPicPr>
          <p:cNvPr id="186" name="Google Shape;186;p1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20392" b="26755"/>
          <a:stretch/>
        </p:blipFill>
        <p:spPr>
          <a:xfrm>
            <a:off x="2042306" y="1814304"/>
            <a:ext cx="8107387" cy="4239043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12"/>
          <p:cNvSpPr/>
          <p:nvPr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chemeClr val="accent2"/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8" name="Google Shape;188;p12"/>
          <p:cNvCxnSpPr/>
          <p:nvPr/>
        </p:nvCxnSpPr>
        <p:spPr>
          <a:xfrm>
            <a:off x="970156" y="1594624"/>
            <a:ext cx="10671717" cy="0"/>
          </a:xfrm>
          <a:prstGeom prst="straightConnector1">
            <a:avLst/>
          </a:prstGeom>
          <a:noFill/>
          <a:ln w="19050" cap="flat" cmpd="sng">
            <a:solidFill>
              <a:srgbClr val="548135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verlock"/>
              <a:buNone/>
            </a:pPr>
            <a:r>
              <a:rPr lang="en-US">
                <a:latin typeface="Overlock"/>
                <a:ea typeface="Overlock"/>
                <a:cs typeface="Overlock"/>
                <a:sym typeface="Overlock"/>
              </a:rPr>
              <a:t>Get in touch! </a:t>
            </a:r>
            <a:endParaRPr i="1"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194" name="Google Shape;194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Display your details and how people can follow up with you. 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If you have a website you could include it here 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Or point people towards places they can take action on human rights issues in Palestine. 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195" name="Google Shape;195;p13"/>
          <p:cNvSpPr/>
          <p:nvPr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chemeClr val="accent2"/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6" name="Google Shape;196;p13"/>
          <p:cNvCxnSpPr/>
          <p:nvPr/>
        </p:nvCxnSpPr>
        <p:spPr>
          <a:xfrm>
            <a:off x="970156" y="1594624"/>
            <a:ext cx="10671717" cy="0"/>
          </a:xfrm>
          <a:prstGeom prst="straightConnector1">
            <a:avLst/>
          </a:prstGeom>
          <a:noFill/>
          <a:ln w="19050" cap="flat" cmpd="sng">
            <a:solidFill>
              <a:srgbClr val="548135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EF7176EF-8A2E-44C4-83AA-451A7DD3E2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5184" y="5024485"/>
            <a:ext cx="1866816" cy="186606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sz="2800" i="1"/>
              <a:t>(Add a final thought or quote about Palestine or your group’s activities)  </a:t>
            </a:r>
            <a:br>
              <a:rPr lang="en-US"/>
            </a:br>
            <a:endParaRPr/>
          </a:p>
        </p:txBody>
      </p:sp>
      <p:sp>
        <p:nvSpPr>
          <p:cNvPr id="203" name="Google Shape;203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en-US" sz="4000">
                <a:latin typeface="Overlock"/>
                <a:ea typeface="Overlock"/>
                <a:cs typeface="Overlock"/>
                <a:sym typeface="Overlock"/>
              </a:rPr>
              <a:t>“It's meeting the people, and hearing their stories, that really brings the situation to life”</a:t>
            </a:r>
            <a:endParaRPr sz="4000"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204" name="Google Shape;204;p14"/>
          <p:cNvSpPr/>
          <p:nvPr/>
        </p:nvSpPr>
        <p:spPr>
          <a:xfrm>
            <a:off x="-1" y="4678531"/>
            <a:ext cx="12192000" cy="2179469"/>
          </a:xfrm>
          <a:prstGeom prst="rect">
            <a:avLst/>
          </a:prstGeom>
          <a:solidFill>
            <a:schemeClr val="accent2"/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14"/>
          <p:cNvSpPr txBox="1"/>
          <p:nvPr/>
        </p:nvSpPr>
        <p:spPr>
          <a:xfrm>
            <a:off x="2192786" y="5292546"/>
            <a:ext cx="2445798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Overlock"/>
                <a:ea typeface="Overlock"/>
                <a:cs typeface="Overlock"/>
                <a:sym typeface="Overlock"/>
              </a:rPr>
              <a:t>MAKE FRIENDS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Overlock"/>
                <a:ea typeface="Overlock"/>
                <a:cs typeface="Overlock"/>
                <a:sym typeface="Overlock"/>
              </a:rPr>
              <a:t>BUILD SOLIDARITY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Overlock"/>
                <a:ea typeface="Overlock"/>
                <a:cs typeface="Overlock"/>
                <a:sym typeface="Overlock"/>
              </a:rPr>
              <a:t>INSPIRE HOPE</a:t>
            </a:r>
            <a:endParaRPr sz="1800" b="0" i="0" u="none" strike="noStrike" cap="none">
              <a:solidFill>
                <a:schemeClr val="lt1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14"/>
          <p:cNvSpPr txBox="1"/>
          <p:nvPr/>
        </p:nvSpPr>
        <p:spPr>
          <a:xfrm>
            <a:off x="6927036" y="5503151"/>
            <a:ext cx="242887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Overlock"/>
                <a:ea typeface="Overlock"/>
                <a:cs typeface="Overlock"/>
                <a:sym typeface="Overlock"/>
              </a:rPr>
              <a:t>palestinetwinning.net</a:t>
            </a:r>
            <a:endParaRPr sz="1800">
              <a:solidFill>
                <a:schemeClr val="lt1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2A9363AE-6538-4ABB-B16B-13AE45B10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2294" y="4754782"/>
            <a:ext cx="1866816" cy="1866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Overlock"/>
              <a:buNone/>
            </a:pPr>
            <a:r>
              <a:rPr lang="en-US">
                <a:latin typeface="Overlock"/>
                <a:ea typeface="Overlock"/>
                <a:cs typeface="Overlock"/>
                <a:sym typeface="Overlock"/>
              </a:rPr>
              <a:t>PRESENTATION TITLE</a:t>
            </a:r>
          </a:p>
        </p:txBody>
      </p:sp>
      <p:sp>
        <p:nvSpPr>
          <p:cNvPr id="96" name="Google Shape;96;p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</a:pPr>
            <a:r>
              <a:rPr lang="en-US"/>
              <a:t>Name of presenter </a:t>
            </a:r>
          </a:p>
        </p:txBody>
      </p:sp>
      <p:sp>
        <p:nvSpPr>
          <p:cNvPr id="97" name="Google Shape;97;p2"/>
          <p:cNvSpPr/>
          <p:nvPr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chemeClr val="accent2"/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8" name="Google Shape;98;p2"/>
          <p:cNvCxnSpPr/>
          <p:nvPr/>
        </p:nvCxnSpPr>
        <p:spPr>
          <a:xfrm>
            <a:off x="959005" y="4562475"/>
            <a:ext cx="10388445" cy="26988"/>
          </a:xfrm>
          <a:prstGeom prst="straightConnector1">
            <a:avLst/>
          </a:prstGeom>
          <a:noFill/>
          <a:ln w="19050" cap="flat" cmpd="sng">
            <a:solidFill>
              <a:srgbClr val="548135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946025E-83B7-4EF1-B426-DC5B027FC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5184" y="5024485"/>
            <a:ext cx="1866816" cy="186606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verlock"/>
              <a:buNone/>
            </a:pPr>
            <a:r>
              <a:rPr lang="en-US">
                <a:latin typeface="Overlock"/>
                <a:ea typeface="Overlock"/>
                <a:cs typeface="Overlock"/>
                <a:sym typeface="Overlock"/>
              </a:rPr>
              <a:t>Why Palestine? </a:t>
            </a:r>
            <a:endParaRPr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105" name="Google Shape;105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Political solidarity?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Professional solidarity?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Religious solidarity?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Other reasons?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106" name="Google Shape;106;p3"/>
          <p:cNvSpPr/>
          <p:nvPr/>
        </p:nvSpPr>
        <p:spPr>
          <a:xfrm>
            <a:off x="-1" y="6176963"/>
            <a:ext cx="12192000" cy="681037"/>
          </a:xfrm>
          <a:prstGeom prst="rect">
            <a:avLst/>
          </a:prstGeom>
          <a:solidFill>
            <a:schemeClr val="accent2"/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7" name="Google Shape;107;p3"/>
          <p:cNvCxnSpPr/>
          <p:nvPr/>
        </p:nvCxnSpPr>
        <p:spPr>
          <a:xfrm>
            <a:off x="970156" y="1594624"/>
            <a:ext cx="10671717" cy="0"/>
          </a:xfrm>
          <a:prstGeom prst="straightConnector1">
            <a:avLst/>
          </a:prstGeom>
          <a:noFill/>
          <a:ln w="19050" cap="flat" cmpd="sng">
            <a:solidFill>
              <a:srgbClr val="548135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1CA1ABC1-D490-4A23-8844-AB39E5D60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5184" y="5024485"/>
            <a:ext cx="1866816" cy="186606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verlock"/>
              <a:buNone/>
            </a:pPr>
            <a:r>
              <a:rPr lang="en-US">
                <a:latin typeface="Overlock"/>
                <a:ea typeface="Overlock"/>
                <a:cs typeface="Overlock"/>
                <a:sym typeface="Overlock"/>
              </a:rPr>
              <a:t>Friendship and twinning: add your grop name here</a:t>
            </a:r>
            <a:endParaRPr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114" name="Google Shape;114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What Friendship and twinning involves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Which you have chosen and why 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 little about your group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How long has it been going?</a:t>
            </a:r>
            <a:endParaRPr/>
          </a:p>
          <a:p>
            <a:pPr marL="342900" lvl="0" indent="-1397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Who is involved?- Your members and committee 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What do you do?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115" name="Google Shape;115;p4"/>
          <p:cNvSpPr/>
          <p:nvPr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chemeClr val="accent2"/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6" name="Google Shape;116;p4"/>
          <p:cNvCxnSpPr/>
          <p:nvPr/>
        </p:nvCxnSpPr>
        <p:spPr>
          <a:xfrm>
            <a:off x="970156" y="1594624"/>
            <a:ext cx="10671717" cy="0"/>
          </a:xfrm>
          <a:prstGeom prst="straightConnector1">
            <a:avLst/>
          </a:prstGeom>
          <a:noFill/>
          <a:ln w="19050" cap="flat" cmpd="sng">
            <a:solidFill>
              <a:srgbClr val="548135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44BC2023-F1C0-4EEC-AAB1-3B58711405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5184" y="5024485"/>
            <a:ext cx="1866816" cy="186606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verlock"/>
              <a:buNone/>
            </a:pPr>
            <a:r>
              <a:rPr lang="en-US">
                <a:latin typeface="Overlock"/>
                <a:ea typeface="Overlock"/>
                <a:cs typeface="Overlock"/>
                <a:sym typeface="Overlock"/>
              </a:rPr>
              <a:t>About your link group </a:t>
            </a:r>
            <a:endParaRPr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123" name="Google Shape;123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Who are your friends/twins?</a:t>
            </a:r>
            <a:endParaRPr/>
          </a:p>
          <a:p>
            <a:pPr marL="342900" lvl="0" indent="-1397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Why do you choose each other?</a:t>
            </a:r>
            <a:endParaRPr/>
          </a:p>
          <a:p>
            <a:pPr marL="342900" lvl="0" indent="-1397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What do they expect from you?</a:t>
            </a:r>
            <a:endParaRPr/>
          </a:p>
          <a:p>
            <a:pPr marL="342900" lvl="0" indent="-1397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What do you expect from them?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124" name="Google Shape;124;p5"/>
          <p:cNvSpPr/>
          <p:nvPr/>
        </p:nvSpPr>
        <p:spPr>
          <a:xfrm>
            <a:off x="-1" y="6176963"/>
            <a:ext cx="12192000" cy="681037"/>
          </a:xfrm>
          <a:prstGeom prst="rect">
            <a:avLst/>
          </a:prstGeom>
          <a:solidFill>
            <a:schemeClr val="accent2"/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5" name="Google Shape;125;p5"/>
          <p:cNvCxnSpPr/>
          <p:nvPr/>
        </p:nvCxnSpPr>
        <p:spPr>
          <a:xfrm>
            <a:off x="970156" y="1594624"/>
            <a:ext cx="10671717" cy="0"/>
          </a:xfrm>
          <a:prstGeom prst="straightConnector1">
            <a:avLst/>
          </a:prstGeom>
          <a:noFill/>
          <a:ln w="19050" cap="flat" cmpd="sng">
            <a:solidFill>
              <a:srgbClr val="548135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71FE388-70F2-467E-8196-5E43B92579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5184" y="5024485"/>
            <a:ext cx="1866816" cy="186606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verlock"/>
              <a:buNone/>
            </a:pPr>
            <a:r>
              <a:rPr lang="en-US">
                <a:latin typeface="Overlock"/>
                <a:ea typeface="Overlock"/>
                <a:cs typeface="Overlock"/>
                <a:sym typeface="Overlock"/>
              </a:rPr>
              <a:t>About the Britain Palestine Friendship and Twinning Network</a:t>
            </a:r>
            <a:endParaRPr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132" name="Google Shape;132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2921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en-US"/>
              <a:t>(insert your) group is part of a UK - Palestine wide network of ~ 35 different friendship and twinning groups </a:t>
            </a:r>
            <a:br>
              <a:rPr lang="en-US"/>
            </a:br>
            <a:endParaRPr/>
          </a:p>
          <a:p>
            <a:pPr marL="342900" lvl="0" indent="-2921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en-US"/>
              <a:t>Groups vary in </a:t>
            </a:r>
            <a:r>
              <a:rPr lang="en-US">
                <a:solidFill>
                  <a:srgbClr val="042408"/>
                </a:solidFill>
              </a:rPr>
              <a:t> size, location, activities and approaches but all have in common the aim of building friendships and acting in solidarity with the Palestinian people. </a:t>
            </a:r>
            <a:br>
              <a:rPr lang="en-US">
                <a:solidFill>
                  <a:srgbClr val="042408"/>
                </a:solidFill>
              </a:rPr>
            </a:br>
            <a:endParaRPr/>
          </a:p>
          <a:p>
            <a:pPr marL="342900" lvl="0" indent="-2921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en-US"/>
              <a:t>The network offers X and supports the group with Y (add in how you engage with the network)</a:t>
            </a:r>
            <a:br>
              <a:rPr lang="en-US"/>
            </a:br>
            <a:endParaRPr/>
          </a:p>
          <a:p>
            <a:pPr marL="342900" lvl="0" indent="-2921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en-US"/>
              <a:t>You can find out more on the BPFTN website (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https://www.twinningwithpalestine.net/</a:t>
            </a:r>
            <a:r>
              <a:rPr lang="en-US"/>
              <a:t>)</a:t>
            </a:r>
            <a:endParaRPr/>
          </a:p>
          <a:p>
            <a:pPr marL="228600" lvl="0" indent="-508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133" name="Google Shape;133;p6"/>
          <p:cNvSpPr/>
          <p:nvPr/>
        </p:nvSpPr>
        <p:spPr>
          <a:xfrm>
            <a:off x="-1" y="6176963"/>
            <a:ext cx="12192000" cy="681037"/>
          </a:xfrm>
          <a:prstGeom prst="rect">
            <a:avLst/>
          </a:prstGeom>
          <a:solidFill>
            <a:schemeClr val="accent2"/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4" name="Google Shape;134;p6"/>
          <p:cNvCxnSpPr/>
          <p:nvPr/>
        </p:nvCxnSpPr>
        <p:spPr>
          <a:xfrm>
            <a:off x="970156" y="1594624"/>
            <a:ext cx="10671717" cy="0"/>
          </a:xfrm>
          <a:prstGeom prst="straightConnector1">
            <a:avLst/>
          </a:prstGeom>
          <a:noFill/>
          <a:ln w="19050" cap="flat" cmpd="sng">
            <a:solidFill>
              <a:srgbClr val="548135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B8FAA2A-E571-4154-9A08-1FBAE5C1E6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5184" y="5024485"/>
            <a:ext cx="1866816" cy="186606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verlock"/>
              <a:buNone/>
            </a:pPr>
            <a:r>
              <a:rPr lang="en-US">
                <a:latin typeface="Overlock"/>
                <a:ea typeface="Overlock"/>
                <a:cs typeface="Overlock"/>
                <a:sym typeface="Overlock"/>
              </a:rPr>
              <a:t>Real people, real stories, real friendships </a:t>
            </a:r>
            <a:endParaRPr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141" name="Google Shape;141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1-2 stories of those affected by the Occupation, or the story of the community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/>
              <a:t>A moving story, video or audio clip, </a:t>
            </a:r>
            <a:endParaRPr/>
          </a:p>
          <a:p>
            <a:pPr marL="45720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about the people and the place </a:t>
            </a:r>
            <a:br>
              <a:rPr lang="en-US"/>
            </a:br>
            <a:r>
              <a:rPr lang="en-US"/>
              <a:t>you’re twinning with will help to </a:t>
            </a:r>
            <a:endParaRPr/>
          </a:p>
          <a:p>
            <a:pPr marL="45720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engage people 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142" name="Google Shape;142;p7"/>
          <p:cNvSpPr/>
          <p:nvPr/>
        </p:nvSpPr>
        <p:spPr>
          <a:xfrm>
            <a:off x="-1" y="6176963"/>
            <a:ext cx="12192000" cy="681037"/>
          </a:xfrm>
          <a:prstGeom prst="rect">
            <a:avLst/>
          </a:prstGeom>
          <a:solidFill>
            <a:schemeClr val="accent2"/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3" name="Google Shape;143;p7"/>
          <p:cNvCxnSpPr/>
          <p:nvPr/>
        </p:nvCxnSpPr>
        <p:spPr>
          <a:xfrm>
            <a:off x="970156" y="1594624"/>
            <a:ext cx="10671717" cy="0"/>
          </a:xfrm>
          <a:prstGeom prst="straightConnector1">
            <a:avLst/>
          </a:prstGeom>
          <a:noFill/>
          <a:ln w="19050" cap="flat" cmpd="sng">
            <a:solidFill>
              <a:srgbClr val="548135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067B5B2-7305-4A47-BD98-64E0C5F6F6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5184" y="5024485"/>
            <a:ext cx="1866816" cy="186606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verlock"/>
              <a:buNone/>
            </a:pPr>
            <a:r>
              <a:rPr lang="en-US">
                <a:latin typeface="Overlock"/>
                <a:ea typeface="Overlock"/>
                <a:cs typeface="Overlock"/>
                <a:sym typeface="Overlock"/>
              </a:rPr>
              <a:t>Photos </a:t>
            </a:r>
            <a:endParaRPr>
              <a:latin typeface="Overlock"/>
              <a:ea typeface="Overlock"/>
              <a:cs typeface="Overlock"/>
              <a:sym typeface="Overlock"/>
            </a:endParaRPr>
          </a:p>
        </p:txBody>
      </p:sp>
      <p:pic>
        <p:nvPicPr>
          <p:cNvPr id="150" name="Google Shape;150;p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b="2330"/>
          <a:stretch/>
        </p:blipFill>
        <p:spPr>
          <a:xfrm>
            <a:off x="970156" y="1879944"/>
            <a:ext cx="5285678" cy="3874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8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6427377" y="1879943"/>
            <a:ext cx="5162457" cy="3874079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8"/>
          <p:cNvSpPr/>
          <p:nvPr/>
        </p:nvSpPr>
        <p:spPr>
          <a:xfrm>
            <a:off x="-213063" y="6176963"/>
            <a:ext cx="12881314" cy="681037"/>
          </a:xfrm>
          <a:prstGeom prst="rect">
            <a:avLst/>
          </a:prstGeom>
          <a:solidFill>
            <a:schemeClr val="accent2"/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3" name="Google Shape;153;p8"/>
          <p:cNvCxnSpPr/>
          <p:nvPr/>
        </p:nvCxnSpPr>
        <p:spPr>
          <a:xfrm>
            <a:off x="970156" y="1594624"/>
            <a:ext cx="10671717" cy="0"/>
          </a:xfrm>
          <a:prstGeom prst="straightConnector1">
            <a:avLst/>
          </a:prstGeom>
          <a:noFill/>
          <a:ln w="19050" cap="flat" cmpd="sng">
            <a:solidFill>
              <a:srgbClr val="548135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verlock"/>
              <a:buNone/>
            </a:pPr>
            <a:r>
              <a:rPr lang="en-US">
                <a:latin typeface="Overlock"/>
                <a:ea typeface="Overlock"/>
                <a:cs typeface="Overlock"/>
                <a:sym typeface="Overlock"/>
              </a:rPr>
              <a:t>Recent activities </a:t>
            </a:r>
            <a:endParaRPr i="1"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159" name="Google Shape;15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Visits to Palestine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Visits from Palestine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Drama/music?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Activism?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Articles?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160" name="Google Shape;160;p9"/>
          <p:cNvSpPr/>
          <p:nvPr/>
        </p:nvSpPr>
        <p:spPr>
          <a:xfrm>
            <a:off x="-1" y="6176963"/>
            <a:ext cx="12192000" cy="681037"/>
          </a:xfrm>
          <a:prstGeom prst="rect">
            <a:avLst/>
          </a:prstGeom>
          <a:solidFill>
            <a:schemeClr val="accent2"/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1" name="Google Shape;161;p9"/>
          <p:cNvCxnSpPr/>
          <p:nvPr/>
        </p:nvCxnSpPr>
        <p:spPr>
          <a:xfrm>
            <a:off x="970156" y="1594624"/>
            <a:ext cx="10671717" cy="0"/>
          </a:xfrm>
          <a:prstGeom prst="straightConnector1">
            <a:avLst/>
          </a:prstGeom>
          <a:noFill/>
          <a:ln w="19050" cap="flat" cmpd="sng">
            <a:solidFill>
              <a:srgbClr val="548135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679D55D-2937-40BA-93B2-A86CB4E0E3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5184" y="5024485"/>
            <a:ext cx="1866816" cy="186606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425</Words>
  <Application>Microsoft Office PowerPoint</Application>
  <PresentationFormat>Widescreen</PresentationFormat>
  <Paragraphs>70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Overlock</vt:lpstr>
      <vt:lpstr>Arial</vt:lpstr>
      <vt:lpstr>Calibri</vt:lpstr>
      <vt:lpstr>Office Theme</vt:lpstr>
      <vt:lpstr>YOUR FRIENDSHIP LINK HERE </vt:lpstr>
      <vt:lpstr>PRESENTATION TITLE</vt:lpstr>
      <vt:lpstr>Why Palestine? </vt:lpstr>
      <vt:lpstr>Friendship and twinning: add your grop name here</vt:lpstr>
      <vt:lpstr>About your link group </vt:lpstr>
      <vt:lpstr>About the Britain Palestine Friendship and Twinning Network</vt:lpstr>
      <vt:lpstr>Real people, real stories, real friendships </vt:lpstr>
      <vt:lpstr>Photos </vt:lpstr>
      <vt:lpstr>Recent activities </vt:lpstr>
      <vt:lpstr>Future plans </vt:lpstr>
      <vt:lpstr>Get involved</vt:lpstr>
      <vt:lpstr>Questions </vt:lpstr>
      <vt:lpstr>Get in touch! </vt:lpstr>
      <vt:lpstr>(Add a final thought or quote about Palestine or your group’s activities)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YOUR FRIENDSHIP LINK HERE </dc:title>
  <dc:creator>George Berry</dc:creator>
  <cp:lastModifiedBy>Madeleine Mcgivern</cp:lastModifiedBy>
  <cp:revision>1</cp:revision>
  <dcterms:created xsi:type="dcterms:W3CDTF">2020-06-08T10:41:05Z</dcterms:created>
  <dcterms:modified xsi:type="dcterms:W3CDTF">2021-01-19T13:55:29Z</dcterms:modified>
</cp:coreProperties>
</file>